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71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436469"/>
            <a:ext cx="7583488" cy="1470025"/>
          </a:xfrm>
        </p:spPr>
        <p:txBody>
          <a:bodyPr/>
          <a:lstStyle/>
          <a:p>
            <a:r>
              <a:rPr lang="en-US" sz="4400" dirty="0" smtClean="0"/>
              <a:t>Living Under Japanese Colonial rule in Korea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1796313"/>
            <a:ext cx="7583487" cy="83258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Lesson two from SPICE: </a:t>
            </a:r>
          </a:p>
          <a:p>
            <a:r>
              <a:rPr lang="en-US" sz="3600" i="1" dirty="0" smtClean="0">
                <a:solidFill>
                  <a:schemeClr val="tx2"/>
                </a:solidFill>
              </a:rPr>
              <a:t>Colonial Korea in Historical </a:t>
            </a:r>
            <a:r>
              <a:rPr lang="en-US" sz="3600" i="1" dirty="0">
                <a:solidFill>
                  <a:schemeClr val="tx2"/>
                </a:solidFill>
              </a:rPr>
              <a:t>P</a:t>
            </a:r>
            <a:r>
              <a:rPr lang="en-US" sz="3600" i="1" dirty="0" smtClean="0">
                <a:solidFill>
                  <a:schemeClr val="tx2"/>
                </a:solidFill>
              </a:rPr>
              <a:t>erspective</a:t>
            </a:r>
            <a:endParaRPr lang="en-US" sz="3600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33" y="3667875"/>
            <a:ext cx="4154635" cy="2668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" y="3656086"/>
            <a:ext cx="2336800" cy="2679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656086"/>
            <a:ext cx="2525313" cy="26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8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3505200" cy="1283167"/>
          </a:xfrm>
        </p:spPr>
        <p:txBody>
          <a:bodyPr/>
          <a:lstStyle/>
          <a:p>
            <a:r>
              <a:rPr lang="en-US" dirty="0" smtClean="0"/>
              <a:t>O.P.T.I.C.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96" y="1591733"/>
            <a:ext cx="3657071" cy="5130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300" i="1" dirty="0" smtClean="0"/>
              <a:t>Use the OPTIC method to analyze ONE of these images.</a:t>
            </a:r>
          </a:p>
          <a:p>
            <a:pPr marL="0" indent="0">
              <a:buFont typeface="Wingdings 2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Rockwell" charset="0"/>
              </a:rPr>
              <a:t>0 = OVERVIEW: </a:t>
            </a:r>
            <a:r>
              <a:rPr lang="en-US" sz="2000" dirty="0">
                <a:latin typeface="Rockwell" charset="0"/>
              </a:rPr>
              <a:t>1or </a:t>
            </a:r>
            <a:r>
              <a:rPr lang="en-US" sz="2000" dirty="0" smtClean="0">
                <a:latin typeface="Rockwell" charset="0"/>
              </a:rPr>
              <a:t>2  </a:t>
            </a:r>
            <a:r>
              <a:rPr lang="en-US" sz="2000" dirty="0">
                <a:latin typeface="Rockwell" charset="0"/>
              </a:rPr>
              <a:t>sentences </a:t>
            </a:r>
            <a:r>
              <a:rPr lang="en-US" sz="2000" dirty="0" smtClean="0">
                <a:latin typeface="Rockwell" charset="0"/>
              </a:rPr>
              <a:t>    that summarize </a:t>
            </a:r>
            <a:r>
              <a:rPr lang="en-US" sz="2000" dirty="0">
                <a:latin typeface="Rockwell" charset="0"/>
              </a:rPr>
              <a:t>the image.</a:t>
            </a:r>
          </a:p>
          <a:p>
            <a:pPr marL="0" indent="0">
              <a:buFont typeface="Wingdings 2" charset="0"/>
              <a:buNone/>
            </a:pPr>
            <a:r>
              <a:rPr lang="en-US" sz="2000" b="1" dirty="0">
                <a:solidFill>
                  <a:srgbClr val="921F07"/>
                </a:solidFill>
                <a:latin typeface="Rockwell" charset="0"/>
              </a:rPr>
              <a:t>P</a:t>
            </a:r>
            <a:r>
              <a:rPr lang="en-US" sz="2000" dirty="0">
                <a:solidFill>
                  <a:srgbClr val="921F07"/>
                </a:solidFill>
                <a:latin typeface="Rockwell" charset="0"/>
              </a:rPr>
              <a:t> </a:t>
            </a:r>
            <a:r>
              <a:rPr lang="en-US" sz="1600" b="1" dirty="0">
                <a:solidFill>
                  <a:srgbClr val="921F07"/>
                </a:solidFill>
                <a:latin typeface="Rockwell" charset="0"/>
              </a:rPr>
              <a:t>= </a:t>
            </a:r>
            <a:r>
              <a:rPr lang="en-US" sz="2000" b="1" dirty="0">
                <a:solidFill>
                  <a:srgbClr val="921F07"/>
                </a:solidFill>
                <a:latin typeface="Rockwell" charset="0"/>
              </a:rPr>
              <a:t>PARTS: </a:t>
            </a:r>
            <a:r>
              <a:rPr lang="en-US" sz="2000" dirty="0">
                <a:latin typeface="Rockwell" charset="0"/>
              </a:rPr>
              <a:t>Describe </a:t>
            </a:r>
            <a:r>
              <a:rPr lang="en-US" sz="2000" dirty="0" smtClean="0">
                <a:latin typeface="Rockwell" charset="0"/>
              </a:rPr>
              <a:t>the </a:t>
            </a:r>
            <a:r>
              <a:rPr lang="en-US" sz="2000" dirty="0">
                <a:latin typeface="Rockwell" charset="0"/>
              </a:rPr>
              <a:t>important details/</a:t>
            </a:r>
            <a:r>
              <a:rPr lang="en-US" sz="2000" dirty="0" smtClean="0">
                <a:latin typeface="Rockwell" charset="0"/>
              </a:rPr>
              <a:t>parts </a:t>
            </a:r>
            <a:r>
              <a:rPr lang="en-US" sz="2000" dirty="0">
                <a:latin typeface="Rockwell" charset="0"/>
              </a:rPr>
              <a:t>of the picture. </a:t>
            </a:r>
          </a:p>
          <a:p>
            <a:pPr marL="0" indent="0">
              <a:buFont typeface="Wingdings 2" charset="0"/>
              <a:buNone/>
            </a:pPr>
            <a:r>
              <a:rPr lang="en-US" sz="2000" b="1" dirty="0">
                <a:solidFill>
                  <a:srgbClr val="921F07"/>
                </a:solidFill>
                <a:latin typeface="Rockwell" charset="0"/>
              </a:rPr>
              <a:t>T</a:t>
            </a:r>
            <a:r>
              <a:rPr lang="en-US" sz="1600" dirty="0">
                <a:solidFill>
                  <a:srgbClr val="921F07"/>
                </a:solidFill>
                <a:latin typeface="Rockwell" charset="0"/>
              </a:rPr>
              <a:t> = </a:t>
            </a:r>
            <a:r>
              <a:rPr lang="en-US" sz="2000" b="1" dirty="0">
                <a:solidFill>
                  <a:srgbClr val="921F07"/>
                </a:solidFill>
                <a:latin typeface="Rockwell" charset="0"/>
              </a:rPr>
              <a:t>TITLE: </a:t>
            </a:r>
            <a:r>
              <a:rPr lang="en-US" sz="2000" dirty="0">
                <a:latin typeface="Rockwell" charset="0"/>
              </a:rPr>
              <a:t>What does it tell </a:t>
            </a:r>
            <a:r>
              <a:rPr lang="en-US" sz="2000" dirty="0" smtClean="0">
                <a:latin typeface="Rockwell" charset="0"/>
              </a:rPr>
              <a:t>you </a:t>
            </a:r>
            <a:r>
              <a:rPr lang="en-US" sz="2000" dirty="0">
                <a:latin typeface="Rockwell" charset="0"/>
              </a:rPr>
              <a:t>about the picture? If </a:t>
            </a:r>
            <a:r>
              <a:rPr lang="en-US" sz="2000" dirty="0" smtClean="0">
                <a:latin typeface="Rockwell" charset="0"/>
              </a:rPr>
              <a:t>there </a:t>
            </a:r>
            <a:r>
              <a:rPr lang="en-US" sz="2000" dirty="0">
                <a:latin typeface="Rockwell" charset="0"/>
              </a:rPr>
              <a:t>isn’t one, make </a:t>
            </a:r>
            <a:r>
              <a:rPr lang="en-US" sz="2000" dirty="0" smtClean="0">
                <a:latin typeface="Rockwell" charset="0"/>
              </a:rPr>
              <a:t>one </a:t>
            </a:r>
            <a:r>
              <a:rPr lang="en-US" sz="2000" dirty="0">
                <a:latin typeface="Rockwell" charset="0"/>
              </a:rPr>
              <a:t>up.</a:t>
            </a:r>
          </a:p>
          <a:p>
            <a:pPr marL="0" indent="0">
              <a:buFont typeface="Wingdings 2" charset="0"/>
              <a:buNone/>
            </a:pPr>
            <a:r>
              <a:rPr lang="en-US" sz="2000" b="1" dirty="0">
                <a:solidFill>
                  <a:srgbClr val="921F07"/>
                </a:solidFill>
                <a:latin typeface="Rockwell" charset="0"/>
              </a:rPr>
              <a:t>I </a:t>
            </a:r>
            <a:r>
              <a:rPr lang="en-US" sz="2000" dirty="0">
                <a:solidFill>
                  <a:srgbClr val="921F07"/>
                </a:solidFill>
                <a:latin typeface="Rockwell" charset="0"/>
              </a:rPr>
              <a:t>= </a:t>
            </a:r>
            <a:r>
              <a:rPr lang="en-US" sz="2000" b="1" dirty="0">
                <a:solidFill>
                  <a:srgbClr val="921F07"/>
                </a:solidFill>
                <a:latin typeface="Rockwell" charset="0"/>
              </a:rPr>
              <a:t>INTERRELATIONSHIPS:  </a:t>
            </a:r>
            <a:r>
              <a:rPr lang="en-US" sz="2000" dirty="0">
                <a:solidFill>
                  <a:srgbClr val="4F6228"/>
                </a:solidFill>
                <a:latin typeface="Rockwell" charset="0"/>
              </a:rPr>
              <a:t/>
            </a:r>
            <a:br>
              <a:rPr lang="en-US" sz="2000" dirty="0">
                <a:solidFill>
                  <a:srgbClr val="4F6228"/>
                </a:solidFill>
                <a:latin typeface="Rockwell" charset="0"/>
              </a:rPr>
            </a:br>
            <a:r>
              <a:rPr lang="en-US" sz="2000" dirty="0" smtClean="0">
                <a:latin typeface="Rockwell" charset="0"/>
              </a:rPr>
              <a:t>How </a:t>
            </a:r>
            <a:r>
              <a:rPr lang="en-US" sz="2000" dirty="0">
                <a:latin typeface="Rockwell" charset="0"/>
              </a:rPr>
              <a:t>do objects or </a:t>
            </a:r>
            <a:r>
              <a:rPr lang="en-US" sz="2000" dirty="0" smtClean="0">
                <a:latin typeface="Rockwell" charset="0"/>
              </a:rPr>
              <a:t>people </a:t>
            </a:r>
            <a:r>
              <a:rPr lang="en-US" sz="2000" dirty="0">
                <a:latin typeface="Rockwell" charset="0"/>
              </a:rPr>
              <a:t>relate to </a:t>
            </a:r>
            <a:br>
              <a:rPr lang="en-US" sz="2000" dirty="0">
                <a:latin typeface="Rockwell" charset="0"/>
              </a:rPr>
            </a:br>
            <a:r>
              <a:rPr lang="en-US" sz="2000" dirty="0" smtClean="0">
                <a:latin typeface="Rockwell" charset="0"/>
              </a:rPr>
              <a:t>each </a:t>
            </a:r>
            <a:r>
              <a:rPr lang="en-US" sz="2000" dirty="0">
                <a:latin typeface="Rockwell" charset="0"/>
              </a:rPr>
              <a:t>other? </a:t>
            </a:r>
            <a:endParaRPr lang="en-US" sz="1600" dirty="0">
              <a:latin typeface="Rockwell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2000" b="1" dirty="0">
                <a:solidFill>
                  <a:srgbClr val="921F07"/>
                </a:solidFill>
                <a:latin typeface="Rockwell" charset="0"/>
              </a:rPr>
              <a:t>C</a:t>
            </a:r>
            <a:r>
              <a:rPr lang="en-US" sz="1600" dirty="0">
                <a:solidFill>
                  <a:srgbClr val="921F07"/>
                </a:solidFill>
                <a:latin typeface="Rockwell" charset="0"/>
              </a:rPr>
              <a:t>= </a:t>
            </a:r>
            <a:r>
              <a:rPr lang="en-US" sz="2000" b="1" dirty="0">
                <a:solidFill>
                  <a:srgbClr val="921F07"/>
                </a:solidFill>
                <a:latin typeface="Rockwell" charset="0"/>
              </a:rPr>
              <a:t>CONCLUSION:  </a:t>
            </a:r>
            <a:r>
              <a:rPr lang="en-US" sz="2000" dirty="0">
                <a:latin typeface="Rockwell" charset="0"/>
              </a:rPr>
              <a:t>What </a:t>
            </a:r>
            <a:r>
              <a:rPr lang="en-US" sz="2000" dirty="0" smtClean="0">
                <a:latin typeface="Rockwell" charset="0"/>
              </a:rPr>
              <a:t>is the meaning </a:t>
            </a:r>
            <a:r>
              <a:rPr lang="en-US" sz="2000" dirty="0">
                <a:latin typeface="Rockwell" charset="0"/>
              </a:rPr>
              <a:t>or message of </a:t>
            </a:r>
            <a:r>
              <a:rPr lang="en-US" sz="2000" dirty="0" smtClean="0">
                <a:latin typeface="Rockwell" charset="0"/>
              </a:rPr>
              <a:t>the </a:t>
            </a:r>
            <a:r>
              <a:rPr lang="en-US" sz="2000" dirty="0">
                <a:latin typeface="Rockwell" charset="0"/>
              </a:rPr>
              <a:t>image?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933" y="92856"/>
            <a:ext cx="4902200" cy="3100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665"/>
          <a:stretch/>
        </p:blipFill>
        <p:spPr>
          <a:xfrm>
            <a:off x="4080933" y="3312007"/>
            <a:ext cx="4902200" cy="3507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6400" y="355600"/>
            <a:ext cx="49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1F07"/>
                </a:solidFill>
              </a:rPr>
              <a:t>A</a:t>
            </a:r>
            <a:endParaRPr lang="en-US" sz="2400" b="1" dirty="0">
              <a:solidFill>
                <a:srgbClr val="921F0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6820" y="6353201"/>
            <a:ext cx="38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21F07"/>
                </a:solidFill>
              </a:rPr>
              <a:t>B</a:t>
            </a:r>
            <a:endParaRPr lang="en-US" sz="2400" b="1" dirty="0">
              <a:solidFill>
                <a:srgbClr val="921F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7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3200"/>
            <a:ext cx="8991599" cy="5164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>
                <a:effectLst/>
              </a:rPr>
              <a:t>Bias is prejudice in favor of or against one thing, person, or group compared with another, usually in a way considered to be unfair. Therefore, it lacks a neutral point of view and can come in many forms. 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effectLst/>
              </a:rPr>
              <a:t>Primary sources are inevitably biased to one degree or another. Therefore, it is important to critically examine the validity and usefulness of primary sources when analyzing them. 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u="sng" dirty="0">
                <a:solidFill>
                  <a:srgbClr val="921F07"/>
                </a:solidFill>
                <a:effectLst/>
              </a:rPr>
              <a:t>Bias Analysis </a:t>
            </a:r>
            <a:endParaRPr lang="en-US" sz="2000" b="1" u="sng" dirty="0">
              <a:solidFill>
                <a:srgbClr val="921F07"/>
              </a:solidFill>
            </a:endParaRP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sz="2000" dirty="0">
                <a:effectLst/>
              </a:rPr>
              <a:t>Why did the author create the source? </a:t>
            </a:r>
            <a:endParaRPr lang="en-US" sz="20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effectLst/>
              </a:rPr>
              <a:t>Was </a:t>
            </a:r>
            <a:r>
              <a:rPr lang="en-US" sz="2000" dirty="0">
                <a:effectLst/>
              </a:rPr>
              <a:t>the recorder a neutral party, or did the author have opinions or interests that might have influenced what was recorded?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ffectLst/>
              </a:rPr>
              <a:t>Did the recorder wish to inform or persuade others? Did the recorder have reasons to be honest or dishonest? </a:t>
            </a:r>
          </a:p>
        </p:txBody>
      </p:sp>
    </p:spTree>
    <p:extLst>
      <p:ext uri="{BB962C8B-B14F-4D97-AF65-F5344CB8AC3E}">
        <p14:creationId xmlns:p14="http://schemas.microsoft.com/office/powerpoint/2010/main" val="75885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>
                <a:solidFill>
                  <a:srgbClr val="921F07"/>
                </a:solidFill>
                <a:effectLst/>
              </a:rPr>
              <a:t>Time and Place Analysis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Did the recorder have firsthand knowledge of the events discussed? Or, did the recorder report what others saw and heard?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Was the information recorded during the event, immediately after the event, or after some lapse of time? How large was the lapse of time?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5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Apply your knowledge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97" y="1159657"/>
            <a:ext cx="3843338" cy="53766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800" b="1" i="1" u="sng" dirty="0" smtClean="0">
              <a:solidFill>
                <a:srgbClr val="921F07"/>
              </a:solidFill>
              <a:effectLst/>
            </a:endParaRPr>
          </a:p>
          <a:p>
            <a:pPr marL="0" indent="0">
              <a:buNone/>
            </a:pPr>
            <a:r>
              <a:rPr lang="en-US" sz="7200" b="1" i="1" u="sng" dirty="0" smtClean="0">
                <a:solidFill>
                  <a:srgbClr val="921F07"/>
                </a:solidFill>
                <a:effectLst/>
              </a:rPr>
              <a:t>Bias </a:t>
            </a:r>
            <a:r>
              <a:rPr lang="en-US" sz="7200" b="1" i="1" u="sng" dirty="0">
                <a:solidFill>
                  <a:srgbClr val="921F07"/>
                </a:solidFill>
                <a:effectLst/>
              </a:rPr>
              <a:t>Analysis </a:t>
            </a:r>
            <a:r>
              <a:rPr lang="en-US" sz="7200" b="1" u="sng" dirty="0" smtClean="0">
                <a:solidFill>
                  <a:srgbClr val="921F07"/>
                </a:solidFill>
              </a:rPr>
              <a:t/>
            </a:r>
            <a:br>
              <a:rPr lang="en-US" sz="7200" b="1" u="sng" dirty="0" smtClean="0">
                <a:solidFill>
                  <a:srgbClr val="921F07"/>
                </a:solidFill>
              </a:rPr>
            </a:br>
            <a:r>
              <a:rPr lang="en-US" sz="7200" dirty="0" smtClean="0"/>
              <a:t>1.   </a:t>
            </a:r>
            <a:r>
              <a:rPr lang="en-US" sz="7200" dirty="0" smtClean="0">
                <a:effectLst/>
              </a:rPr>
              <a:t>Why </a:t>
            </a:r>
            <a:r>
              <a:rPr lang="en-US" sz="7200" dirty="0">
                <a:effectLst/>
              </a:rPr>
              <a:t>did the author create the </a:t>
            </a:r>
            <a:r>
              <a:rPr lang="en-US" sz="7200" dirty="0" smtClean="0">
                <a:effectLst/>
              </a:rPr>
              <a:t>   </a:t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source</a:t>
            </a:r>
            <a:r>
              <a:rPr lang="en-US" sz="7200" dirty="0">
                <a:effectLst/>
              </a:rPr>
              <a:t>? </a:t>
            </a:r>
            <a:br>
              <a:rPr lang="en-US" sz="7200" dirty="0">
                <a:effectLst/>
              </a:rPr>
            </a:br>
            <a:r>
              <a:rPr lang="en-US" sz="7200" dirty="0" smtClean="0">
                <a:effectLst/>
              </a:rPr>
              <a:t>2.   Was </a:t>
            </a:r>
            <a:r>
              <a:rPr lang="en-US" sz="7200" dirty="0">
                <a:effectLst/>
              </a:rPr>
              <a:t>the recorder a neutral party,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or </a:t>
            </a:r>
            <a:r>
              <a:rPr lang="en-US" sz="7200" dirty="0">
                <a:effectLst/>
              </a:rPr>
              <a:t>did the </a:t>
            </a:r>
            <a:r>
              <a:rPr lang="en-US" sz="7200" dirty="0" smtClean="0">
                <a:effectLst/>
              </a:rPr>
              <a:t>author </a:t>
            </a:r>
            <a:r>
              <a:rPr lang="en-US" sz="7200" dirty="0">
                <a:effectLst/>
              </a:rPr>
              <a:t>have opinions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or </a:t>
            </a:r>
            <a:r>
              <a:rPr lang="en-US" sz="7200" dirty="0">
                <a:effectLst/>
              </a:rPr>
              <a:t>interests that might have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influenced </a:t>
            </a:r>
            <a:r>
              <a:rPr lang="en-US" sz="7200" dirty="0">
                <a:effectLst/>
              </a:rPr>
              <a:t>what was recorded?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3.   Did </a:t>
            </a:r>
            <a:r>
              <a:rPr lang="en-US" sz="7200" dirty="0">
                <a:effectLst/>
              </a:rPr>
              <a:t>the recorder wish to inform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or </a:t>
            </a:r>
            <a:r>
              <a:rPr lang="en-US" sz="7200" dirty="0">
                <a:effectLst/>
              </a:rPr>
              <a:t>persuade </a:t>
            </a:r>
            <a:r>
              <a:rPr lang="en-US" sz="7200" dirty="0" smtClean="0">
                <a:effectLst/>
              </a:rPr>
              <a:t>others</a:t>
            </a:r>
            <a:r>
              <a:rPr lang="en-US" sz="7200" dirty="0">
                <a:effectLst/>
              </a:rPr>
              <a:t>? Did the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recorder </a:t>
            </a:r>
            <a:r>
              <a:rPr lang="en-US" sz="7200" dirty="0">
                <a:effectLst/>
              </a:rPr>
              <a:t>have reasons to be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honest </a:t>
            </a:r>
            <a:r>
              <a:rPr lang="en-US" sz="7200" dirty="0">
                <a:effectLst/>
              </a:rPr>
              <a:t>or dishonest? </a:t>
            </a:r>
            <a:endParaRPr lang="en-US" sz="7200" dirty="0" smtClean="0">
              <a:effectLst/>
            </a:endParaRPr>
          </a:p>
          <a:p>
            <a:pPr marL="0" indent="0">
              <a:buNone/>
            </a:pPr>
            <a:r>
              <a:rPr lang="en-US" sz="7200" b="1" i="1" u="sng" dirty="0">
                <a:solidFill>
                  <a:srgbClr val="921F07"/>
                </a:solidFill>
                <a:effectLst/>
              </a:rPr>
              <a:t>Time and Place Analysis </a:t>
            </a:r>
            <a:r>
              <a:rPr lang="en-US" sz="7200" b="1" i="1" u="sng" dirty="0" smtClean="0">
                <a:solidFill>
                  <a:srgbClr val="921F07"/>
                </a:solidFill>
                <a:effectLst/>
              </a:rPr>
              <a:t/>
            </a:r>
            <a:br>
              <a:rPr lang="en-US" sz="7200" b="1" i="1" u="sng" dirty="0" smtClean="0">
                <a:solidFill>
                  <a:srgbClr val="921F07"/>
                </a:solidFill>
                <a:effectLst/>
              </a:rPr>
            </a:br>
            <a:r>
              <a:rPr lang="en-US" sz="7200" dirty="0" smtClean="0">
                <a:solidFill>
                  <a:srgbClr val="333333"/>
                </a:solidFill>
                <a:effectLst/>
              </a:rPr>
              <a:t>1.   </a:t>
            </a:r>
            <a:r>
              <a:rPr lang="en-US" sz="7200" dirty="0" smtClean="0">
                <a:effectLst/>
              </a:rPr>
              <a:t>Did </a:t>
            </a:r>
            <a:r>
              <a:rPr lang="en-US" sz="7200" dirty="0">
                <a:effectLst/>
              </a:rPr>
              <a:t>the recorder have firsthand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knowledge </a:t>
            </a:r>
            <a:r>
              <a:rPr lang="en-US" sz="7200" dirty="0">
                <a:effectLst/>
              </a:rPr>
              <a:t>of the events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discussed</a:t>
            </a:r>
            <a:r>
              <a:rPr lang="en-US" sz="7200" dirty="0">
                <a:effectLst/>
              </a:rPr>
              <a:t>? Or, did the recorder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report </a:t>
            </a:r>
            <a:r>
              <a:rPr lang="en-US" sz="7200" dirty="0">
                <a:effectLst/>
              </a:rPr>
              <a:t>what others saw and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heard</a:t>
            </a:r>
            <a:r>
              <a:rPr lang="en-US" sz="7200" dirty="0">
                <a:effectLst/>
              </a:rPr>
              <a:t>?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2.   Was </a:t>
            </a:r>
            <a:r>
              <a:rPr lang="en-US" sz="7200" dirty="0">
                <a:effectLst/>
              </a:rPr>
              <a:t>the information recorded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during </a:t>
            </a:r>
            <a:r>
              <a:rPr lang="en-US" sz="7200" dirty="0">
                <a:effectLst/>
              </a:rPr>
              <a:t>the event, immediately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after </a:t>
            </a:r>
            <a:r>
              <a:rPr lang="en-US" sz="7200" dirty="0">
                <a:effectLst/>
              </a:rPr>
              <a:t>the event, or after some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lapse </a:t>
            </a:r>
            <a:r>
              <a:rPr lang="en-US" sz="7200" dirty="0">
                <a:effectLst/>
              </a:rPr>
              <a:t>of time? How large was the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lapse </a:t>
            </a:r>
            <a:r>
              <a:rPr lang="en-US" sz="7200" dirty="0">
                <a:effectLst/>
              </a:rPr>
              <a:t>of time?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2267249"/>
            <a:ext cx="4902200" cy="31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your knowledge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7597" y="1159657"/>
            <a:ext cx="3843338" cy="53766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800" b="1" i="1" u="sng" dirty="0" smtClean="0">
              <a:solidFill>
                <a:srgbClr val="921F07"/>
              </a:solidFill>
              <a:effectLst/>
            </a:endParaRPr>
          </a:p>
          <a:p>
            <a:pPr marL="0" indent="0">
              <a:buNone/>
            </a:pPr>
            <a:r>
              <a:rPr lang="en-US" sz="7200" b="1" i="1" u="sng" dirty="0" smtClean="0">
                <a:solidFill>
                  <a:srgbClr val="921F07"/>
                </a:solidFill>
                <a:effectLst/>
              </a:rPr>
              <a:t>Bias </a:t>
            </a:r>
            <a:r>
              <a:rPr lang="en-US" sz="7200" b="1" i="1" u="sng" dirty="0">
                <a:solidFill>
                  <a:srgbClr val="921F07"/>
                </a:solidFill>
                <a:effectLst/>
              </a:rPr>
              <a:t>Analysis </a:t>
            </a:r>
            <a:r>
              <a:rPr lang="en-US" sz="7200" b="1" u="sng" dirty="0" smtClean="0">
                <a:solidFill>
                  <a:srgbClr val="921F07"/>
                </a:solidFill>
              </a:rPr>
              <a:t/>
            </a:r>
            <a:br>
              <a:rPr lang="en-US" sz="7200" b="1" u="sng" dirty="0" smtClean="0">
                <a:solidFill>
                  <a:srgbClr val="921F07"/>
                </a:solidFill>
              </a:rPr>
            </a:br>
            <a:r>
              <a:rPr lang="en-US" sz="7200" dirty="0" smtClean="0"/>
              <a:t>1.   </a:t>
            </a:r>
            <a:r>
              <a:rPr lang="en-US" sz="7200" dirty="0" smtClean="0">
                <a:effectLst/>
              </a:rPr>
              <a:t>Why </a:t>
            </a:r>
            <a:r>
              <a:rPr lang="en-US" sz="7200" dirty="0">
                <a:effectLst/>
              </a:rPr>
              <a:t>did the author create the </a:t>
            </a:r>
            <a:r>
              <a:rPr lang="en-US" sz="7200" dirty="0" smtClean="0">
                <a:effectLst/>
              </a:rPr>
              <a:t>   </a:t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source</a:t>
            </a:r>
            <a:r>
              <a:rPr lang="en-US" sz="7200" dirty="0">
                <a:effectLst/>
              </a:rPr>
              <a:t>? </a:t>
            </a:r>
            <a:br>
              <a:rPr lang="en-US" sz="7200" dirty="0">
                <a:effectLst/>
              </a:rPr>
            </a:br>
            <a:r>
              <a:rPr lang="en-US" sz="7200" dirty="0" smtClean="0">
                <a:effectLst/>
              </a:rPr>
              <a:t>2.   Was </a:t>
            </a:r>
            <a:r>
              <a:rPr lang="en-US" sz="7200" dirty="0">
                <a:effectLst/>
              </a:rPr>
              <a:t>the recorder a neutral party,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or </a:t>
            </a:r>
            <a:r>
              <a:rPr lang="en-US" sz="7200" dirty="0">
                <a:effectLst/>
              </a:rPr>
              <a:t>did the </a:t>
            </a:r>
            <a:r>
              <a:rPr lang="en-US" sz="7200" dirty="0" smtClean="0">
                <a:effectLst/>
              </a:rPr>
              <a:t>author </a:t>
            </a:r>
            <a:r>
              <a:rPr lang="en-US" sz="7200" dirty="0">
                <a:effectLst/>
              </a:rPr>
              <a:t>have opinions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or </a:t>
            </a:r>
            <a:r>
              <a:rPr lang="en-US" sz="7200" dirty="0">
                <a:effectLst/>
              </a:rPr>
              <a:t>interests that might have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influenced </a:t>
            </a:r>
            <a:r>
              <a:rPr lang="en-US" sz="7200" dirty="0">
                <a:effectLst/>
              </a:rPr>
              <a:t>what was recorded?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3.   Did </a:t>
            </a:r>
            <a:r>
              <a:rPr lang="en-US" sz="7200" dirty="0">
                <a:effectLst/>
              </a:rPr>
              <a:t>the recorder wish to inform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or </a:t>
            </a:r>
            <a:r>
              <a:rPr lang="en-US" sz="7200" dirty="0">
                <a:effectLst/>
              </a:rPr>
              <a:t>persuade </a:t>
            </a:r>
            <a:r>
              <a:rPr lang="en-US" sz="7200" dirty="0" smtClean="0">
                <a:effectLst/>
              </a:rPr>
              <a:t>others</a:t>
            </a:r>
            <a:r>
              <a:rPr lang="en-US" sz="7200" dirty="0">
                <a:effectLst/>
              </a:rPr>
              <a:t>? Did the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recorder </a:t>
            </a:r>
            <a:r>
              <a:rPr lang="en-US" sz="7200" dirty="0">
                <a:effectLst/>
              </a:rPr>
              <a:t>have reasons to be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honest </a:t>
            </a:r>
            <a:r>
              <a:rPr lang="en-US" sz="7200" dirty="0">
                <a:effectLst/>
              </a:rPr>
              <a:t>or dishonest? </a:t>
            </a:r>
            <a:endParaRPr lang="en-US" sz="7200" dirty="0" smtClean="0">
              <a:effectLst/>
            </a:endParaRPr>
          </a:p>
          <a:p>
            <a:pPr marL="0" indent="0">
              <a:buNone/>
            </a:pPr>
            <a:r>
              <a:rPr lang="en-US" sz="7200" b="1" i="1" u="sng" dirty="0">
                <a:solidFill>
                  <a:srgbClr val="921F07"/>
                </a:solidFill>
                <a:effectLst/>
              </a:rPr>
              <a:t>Time and Place Analysis </a:t>
            </a:r>
            <a:r>
              <a:rPr lang="en-US" sz="7200" b="1" i="1" u="sng" dirty="0" smtClean="0">
                <a:solidFill>
                  <a:srgbClr val="921F07"/>
                </a:solidFill>
                <a:effectLst/>
              </a:rPr>
              <a:t/>
            </a:r>
            <a:br>
              <a:rPr lang="en-US" sz="7200" b="1" i="1" u="sng" dirty="0" smtClean="0">
                <a:solidFill>
                  <a:srgbClr val="921F07"/>
                </a:solidFill>
                <a:effectLst/>
              </a:rPr>
            </a:br>
            <a:r>
              <a:rPr lang="en-US" sz="7200" dirty="0" smtClean="0">
                <a:solidFill>
                  <a:srgbClr val="333333"/>
                </a:solidFill>
                <a:effectLst/>
              </a:rPr>
              <a:t>1.   </a:t>
            </a:r>
            <a:r>
              <a:rPr lang="en-US" sz="7200" dirty="0" smtClean="0">
                <a:effectLst/>
              </a:rPr>
              <a:t>Did </a:t>
            </a:r>
            <a:r>
              <a:rPr lang="en-US" sz="7200" dirty="0">
                <a:effectLst/>
              </a:rPr>
              <a:t>the recorder have firsthand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knowledge </a:t>
            </a:r>
            <a:r>
              <a:rPr lang="en-US" sz="7200" dirty="0">
                <a:effectLst/>
              </a:rPr>
              <a:t>of the events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discussed</a:t>
            </a:r>
            <a:r>
              <a:rPr lang="en-US" sz="7200" dirty="0">
                <a:effectLst/>
              </a:rPr>
              <a:t>? Or, did the recorder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report </a:t>
            </a:r>
            <a:r>
              <a:rPr lang="en-US" sz="7200" dirty="0">
                <a:effectLst/>
              </a:rPr>
              <a:t>what others saw and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heard</a:t>
            </a:r>
            <a:r>
              <a:rPr lang="en-US" sz="7200" dirty="0">
                <a:effectLst/>
              </a:rPr>
              <a:t>?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2.   Was </a:t>
            </a:r>
            <a:r>
              <a:rPr lang="en-US" sz="7200" dirty="0">
                <a:effectLst/>
              </a:rPr>
              <a:t>the information recorded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during </a:t>
            </a:r>
            <a:r>
              <a:rPr lang="en-US" sz="7200" dirty="0">
                <a:effectLst/>
              </a:rPr>
              <a:t>the event, immediately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after </a:t>
            </a:r>
            <a:r>
              <a:rPr lang="en-US" sz="7200" dirty="0">
                <a:effectLst/>
              </a:rPr>
              <a:t>the event, or after some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lapse </a:t>
            </a:r>
            <a:r>
              <a:rPr lang="en-US" sz="7200" dirty="0">
                <a:effectLst/>
              </a:rPr>
              <a:t>of time? How large was the </a:t>
            </a:r>
            <a:r>
              <a:rPr lang="en-US" sz="7200" dirty="0" smtClean="0">
                <a:effectLst/>
              </a:rPr>
              <a:t/>
            </a:r>
            <a:br>
              <a:rPr lang="en-US" sz="7200" dirty="0" smtClean="0">
                <a:effectLst/>
              </a:rPr>
            </a:br>
            <a:r>
              <a:rPr lang="en-US" sz="7200" dirty="0" smtClean="0">
                <a:effectLst/>
              </a:rPr>
              <a:t>       lapse </a:t>
            </a:r>
            <a:r>
              <a:rPr lang="en-US" sz="7200" dirty="0">
                <a:effectLst/>
              </a:rPr>
              <a:t>of time?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3665"/>
          <a:stretch/>
        </p:blipFill>
        <p:spPr>
          <a:xfrm>
            <a:off x="4131732" y="1957349"/>
            <a:ext cx="4902200" cy="35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Primary source analysis and 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will work in a small group to analyze a variety of primary sources from the period of Japanese colonialism in Korea.</a:t>
            </a:r>
          </a:p>
          <a:p>
            <a:pPr lvl="1"/>
            <a:r>
              <a:rPr lang="en-US" dirty="0" smtClean="0"/>
              <a:t>Each person will analyze two sources and share their results with the group.</a:t>
            </a:r>
          </a:p>
          <a:p>
            <a:r>
              <a:rPr lang="en-US" dirty="0" smtClean="0"/>
              <a:t>Next, you will discuss which information and sources you believe should be included in a textbook entry on the history of colonial Korea.</a:t>
            </a:r>
          </a:p>
          <a:p>
            <a:pPr lvl="1"/>
            <a:r>
              <a:rPr lang="en-US" dirty="0" smtClean="0"/>
              <a:t>Prepare a visual to present to the class on your topic. </a:t>
            </a:r>
          </a:p>
          <a:p>
            <a:pPr lvl="1"/>
            <a:r>
              <a:rPr lang="en-US" dirty="0" smtClean="0"/>
              <a:t>Your visual and presentation should include:</a:t>
            </a:r>
          </a:p>
          <a:p>
            <a:pPr lvl="2"/>
            <a:r>
              <a:rPr lang="en-US" dirty="0" smtClean="0"/>
              <a:t> An introduction to the topic you have researched and important information about the topic.</a:t>
            </a:r>
          </a:p>
          <a:p>
            <a:pPr lvl="2"/>
            <a:r>
              <a:rPr lang="en-US" dirty="0" smtClean="0"/>
              <a:t>The sources you believe should be included in the textbook</a:t>
            </a:r>
          </a:p>
          <a:p>
            <a:pPr lvl="2"/>
            <a:r>
              <a:rPr lang="en-US" dirty="0" smtClean="0"/>
              <a:t>Why you believe the information and sources you have chosen are important for students to know.</a:t>
            </a:r>
          </a:p>
        </p:txBody>
      </p:sp>
    </p:spTree>
    <p:extLst>
      <p:ext uri="{BB962C8B-B14F-4D97-AF65-F5344CB8AC3E}">
        <p14:creationId xmlns:p14="http://schemas.microsoft.com/office/powerpoint/2010/main" val="140682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5" y="62753"/>
            <a:ext cx="8007351" cy="1283167"/>
          </a:xfrm>
        </p:spPr>
        <p:txBody>
          <a:bodyPr/>
          <a:lstStyle/>
          <a:p>
            <a:r>
              <a:rPr lang="en-US" sz="4000" dirty="0" smtClean="0"/>
              <a:t>Textbook Writing summit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3200"/>
            <a:ext cx="8873067" cy="5164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I</a:t>
            </a:r>
            <a:r>
              <a:rPr lang="en-US" b="1" dirty="0">
                <a:solidFill>
                  <a:schemeClr val="bg1"/>
                </a:solidFill>
                <a:effectLst/>
              </a:rPr>
              <a:t>. Goal: </a:t>
            </a:r>
            <a:r>
              <a:rPr lang="en-US" dirty="0">
                <a:effectLst/>
              </a:rPr>
              <a:t>to write and review a textbook entry on the various aspects of colonial life in Korea under Japanese rule 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921F07"/>
                </a:solidFill>
                <a:effectLst/>
              </a:rPr>
              <a:t>II. </a:t>
            </a:r>
            <a:r>
              <a:rPr lang="en-US" b="1" dirty="0" smtClean="0">
                <a:solidFill>
                  <a:srgbClr val="921F07"/>
                </a:solidFill>
                <a:effectLst/>
              </a:rPr>
              <a:t> Audience</a:t>
            </a:r>
            <a:r>
              <a:rPr lang="en-US" dirty="0">
                <a:effectLst/>
              </a:rPr>
              <a:t>: high school students (grades 9–12) in the United States 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921F07"/>
                </a:solidFill>
                <a:effectLst/>
              </a:rPr>
              <a:t>III</a:t>
            </a:r>
            <a:r>
              <a:rPr lang="en-US" b="1" dirty="0" smtClean="0">
                <a:solidFill>
                  <a:srgbClr val="921F07"/>
                </a:solidFill>
                <a:effectLst/>
              </a:rPr>
              <a:t>. Length</a:t>
            </a:r>
            <a:r>
              <a:rPr lang="en-US" dirty="0">
                <a:effectLst/>
              </a:rPr>
              <a:t>: 2–3 pages (12-point font, single-spaced)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921F07"/>
                </a:solidFill>
                <a:effectLst/>
              </a:rPr>
              <a:t>IV. Questions </a:t>
            </a:r>
            <a:r>
              <a:rPr lang="en-US" b="1" dirty="0">
                <a:solidFill>
                  <a:srgbClr val="921F07"/>
                </a:solidFill>
                <a:effectLst/>
              </a:rPr>
              <a:t>to keep in mind: </a:t>
            </a:r>
            <a:endParaRPr lang="en-US" b="1" dirty="0">
              <a:solidFill>
                <a:srgbClr val="921F07"/>
              </a:solidFill>
            </a:endParaRPr>
          </a:p>
          <a:p>
            <a:pPr marL="295275" lvl="1" indent="0">
              <a:buNone/>
            </a:pPr>
            <a:r>
              <a:rPr lang="en-US" b="1" dirty="0">
                <a:solidFill>
                  <a:srgbClr val="921F07"/>
                </a:solidFill>
                <a:effectLst/>
              </a:rPr>
              <a:t>A. Objectivity: </a:t>
            </a:r>
            <a:r>
              <a:rPr lang="en-US" dirty="0">
                <a:effectLst/>
              </a:rPr>
              <a:t>Is there a balance in presenting facts and perspectives?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921F07"/>
                </a:solidFill>
                <a:effectLst/>
              </a:rPr>
              <a:t>B</a:t>
            </a:r>
            <a:r>
              <a:rPr lang="en-US" b="1" dirty="0">
                <a:solidFill>
                  <a:srgbClr val="921F07"/>
                </a:solidFill>
                <a:effectLst/>
              </a:rPr>
              <a:t>. Clarity: </a:t>
            </a:r>
            <a:r>
              <a:rPr lang="en-US" dirty="0">
                <a:effectLst/>
              </a:rPr>
              <a:t>Is the text clear and easy to understand? Does it provide adequate explanations for complex concepts and content that might be unfamiliar to most students?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921F07"/>
                </a:solidFill>
                <a:effectLst/>
              </a:rPr>
              <a:t>C</a:t>
            </a:r>
            <a:r>
              <a:rPr lang="en-US" b="1" dirty="0">
                <a:solidFill>
                  <a:srgbClr val="921F07"/>
                </a:solidFill>
                <a:effectLst/>
              </a:rPr>
              <a:t>. Use of original/primary sources: </a:t>
            </a:r>
            <a:r>
              <a:rPr lang="en-US" dirty="0">
                <a:effectLst/>
              </a:rPr>
              <a:t>Are the sources used credible, appropriate, and useful? Do the sources support the narrative and provide meaningful insights? Is there a good balance in the types of sources used (e.g., images, statistics, articles)?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921F07"/>
                </a:solidFill>
                <a:effectLst/>
              </a:rPr>
              <a:t>D</a:t>
            </a:r>
            <a:r>
              <a:rPr lang="en-US" b="1" dirty="0">
                <a:solidFill>
                  <a:srgbClr val="921F07"/>
                </a:solidFill>
                <a:effectLst/>
              </a:rPr>
              <a:t>. Organization: </a:t>
            </a:r>
            <a:r>
              <a:rPr lang="en-US" dirty="0">
                <a:effectLst/>
              </a:rPr>
              <a:t>Does the text have a logical progression and flow (e.g., topical and chronological order)? Does any part of the content contradict another part?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921F07"/>
                </a:solidFill>
                <a:effectLst/>
              </a:rPr>
              <a:t>E</a:t>
            </a:r>
            <a:r>
              <a:rPr lang="en-US" b="1" dirty="0">
                <a:solidFill>
                  <a:srgbClr val="921F07"/>
                </a:solidFill>
                <a:effectLst/>
              </a:rPr>
              <a:t>. Syntax: </a:t>
            </a:r>
            <a:r>
              <a:rPr lang="en-US" dirty="0">
                <a:effectLst/>
              </a:rPr>
              <a:t>Is the text free of grammatical errors?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9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textbook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“But growing Japanese power also presented a threat to its Asian neighbors. In 1910 Japan annexed Korea as a Japanese colony, demonstrating that its power in Asia was growing.”</a:t>
            </a:r>
          </a:p>
          <a:p>
            <a:pPr lvl="1"/>
            <a:r>
              <a:rPr lang="en-US" u="sng" dirty="0" smtClean="0"/>
              <a:t>Human Legacy</a:t>
            </a:r>
            <a:r>
              <a:rPr lang="en-US" dirty="0" smtClean="0"/>
              <a:t>: Ramirez, Stearns, and </a:t>
            </a:r>
            <a:r>
              <a:rPr lang="en-US" dirty="0" err="1" smtClean="0"/>
              <a:t>Wineburg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Page 752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80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100</TotalTime>
  <Words>539</Words>
  <Application>Microsoft Macintosh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Precedent</vt:lpstr>
      <vt:lpstr>Living Under Japanese Colonial rule in Korea</vt:lpstr>
      <vt:lpstr>O.P.T.I.C.</vt:lpstr>
      <vt:lpstr>Bias Analysis</vt:lpstr>
      <vt:lpstr>Bias analysis</vt:lpstr>
      <vt:lpstr>Apply your knowledge</vt:lpstr>
      <vt:lpstr>Apply your knowledge</vt:lpstr>
      <vt:lpstr>Primary source analysis and Presentation</vt:lpstr>
      <vt:lpstr>Textbook Writing summit</vt:lpstr>
      <vt:lpstr>Our textbook…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Under Japanese Colonial rule in Korea</dc:title>
  <dc:creator>ASD</dc:creator>
  <cp:lastModifiedBy>ASD</cp:lastModifiedBy>
  <cp:revision>11</cp:revision>
  <dcterms:created xsi:type="dcterms:W3CDTF">2016-05-16T18:51:57Z</dcterms:created>
  <dcterms:modified xsi:type="dcterms:W3CDTF">2016-05-16T20:32:39Z</dcterms:modified>
</cp:coreProperties>
</file>